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7"/>
  </p:notesMasterIdLst>
  <p:sldIdLst>
    <p:sldId id="327" r:id="rId2"/>
    <p:sldId id="328" r:id="rId3"/>
    <p:sldId id="329" r:id="rId4"/>
    <p:sldId id="330" r:id="rId5"/>
    <p:sldId id="33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8305" autoAdjust="0"/>
  </p:normalViewPr>
  <p:slideViewPr>
    <p:cSldViewPr>
      <p:cViewPr>
        <p:scale>
          <a:sx n="70" d="100"/>
          <a:sy n="70" d="100"/>
        </p:scale>
        <p:origin x="-114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0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18BF546-FC89-4605-974D-B49531E78EF5}" type="datetimeFigureOut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C0B793-8CA9-4F97-B30D-8CB5A4AA3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45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1722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609600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folHlink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  <p:pic>
        <p:nvPicPr>
          <p:cNvPr id="1029" name="Picture 5" descr="C:\My Documents\Courses\IE344\TurningOp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85800" y="609600"/>
            <a:ext cx="130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2057400"/>
            <a:ext cx="7772400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Lecture Three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Desirable Mold </a:t>
            </a:r>
            <a:r>
              <a:rPr lang="en-US" dirty="0"/>
              <a:t>Properties</a:t>
            </a:r>
          </a:p>
        </p:txBody>
      </p:sp>
      <p:sp>
        <p:nvSpPr>
          <p:cNvPr id="3164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Strength ‑ to maintain shape and resist erosion  </a:t>
            </a:r>
          </a:p>
          <a:p>
            <a:r>
              <a:rPr lang="en-US" dirty="0"/>
              <a:t>Permeability ‑ to allow hot air and gases to pass through voids in sand  </a:t>
            </a:r>
          </a:p>
          <a:p>
            <a:r>
              <a:rPr lang="en-US" dirty="0"/>
              <a:t>Thermal stability ‑ to resist cracking on contact with molten metal  </a:t>
            </a:r>
          </a:p>
          <a:p>
            <a:r>
              <a:rPr lang="en-US" dirty="0"/>
              <a:t>Collapsibility ‑ ability to give way and allow casting to shrink without cracking the casting </a:t>
            </a:r>
          </a:p>
          <a:p>
            <a:r>
              <a:rPr lang="en-US" dirty="0"/>
              <a:t>Reusability ‑ can sand from broken mold be reused to make other molds?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12419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609600"/>
            <a:ext cx="6172200" cy="11588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Foundry Sand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Silica (SiO</a:t>
            </a:r>
            <a:r>
              <a:rPr lang="en-US" baseline="-25000" dirty="0"/>
              <a:t>2</a:t>
            </a:r>
            <a:r>
              <a:rPr lang="en-US" dirty="0"/>
              <a:t>) or silica mixed with other minerals  </a:t>
            </a:r>
          </a:p>
          <a:p>
            <a:pPr lvl="1"/>
            <a:r>
              <a:rPr lang="en-US" dirty="0"/>
              <a:t>Good refractory properties ‑ for high temperatures  </a:t>
            </a:r>
          </a:p>
          <a:p>
            <a:pPr lvl="1"/>
            <a:r>
              <a:rPr lang="en-US" dirty="0"/>
              <a:t>Small grain size for better surface finish on </a:t>
            </a:r>
            <a:r>
              <a:rPr lang="en-US" dirty="0" smtClean="0"/>
              <a:t>part </a:t>
            </a:r>
            <a:endParaRPr lang="en-US" dirty="0"/>
          </a:p>
          <a:p>
            <a:pPr lvl="1"/>
            <a:r>
              <a:rPr lang="en-US" dirty="0"/>
              <a:t>Large grain size is more permeable, allowing gases to escape during pouring  </a:t>
            </a:r>
          </a:p>
          <a:p>
            <a:pPr lvl="1"/>
            <a:r>
              <a:rPr lang="en-US" dirty="0"/>
              <a:t>Irregular grain shapes strengthen molds due to interlocking, compared to round grains</a:t>
            </a:r>
          </a:p>
          <a:p>
            <a:pPr lvl="2"/>
            <a:r>
              <a:rPr lang="en-US" dirty="0"/>
              <a:t>Disadvantage: interlocking reduces permeability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296245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Binders Used with </a:t>
            </a:r>
            <a:br>
              <a:rPr lang="en-US"/>
            </a:br>
            <a:r>
              <a:rPr lang="en-US"/>
              <a:t>Foundry Sand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Sand is held together by a mixture of water and bonding clay  </a:t>
            </a:r>
          </a:p>
          <a:p>
            <a:pPr lvl="1"/>
            <a:r>
              <a:rPr lang="en-US" dirty="0"/>
              <a:t>Typical mix: 90% sand, 3% water, and 7% clay  </a:t>
            </a:r>
          </a:p>
          <a:p>
            <a:r>
              <a:rPr lang="en-US" dirty="0"/>
              <a:t>Other bonding agents also used in sand molds:</a:t>
            </a:r>
          </a:p>
          <a:p>
            <a:pPr lvl="1"/>
            <a:r>
              <a:rPr lang="en-US" dirty="0"/>
              <a:t>Organic resins (e g , phenolic resins) </a:t>
            </a:r>
          </a:p>
          <a:p>
            <a:pPr lvl="1"/>
            <a:r>
              <a:rPr lang="en-US" dirty="0"/>
              <a:t>Inorganic binders (e g , sodium silicate and phosphate)  </a:t>
            </a:r>
          </a:p>
          <a:p>
            <a:r>
              <a:rPr lang="en-US" dirty="0"/>
              <a:t>Additives are sometimes combined with the mixture to increase strength and/or permeability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636080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Types of Sand Mold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Green‑sand molds - mixture of sand, clay, and water </a:t>
            </a:r>
          </a:p>
          <a:p>
            <a:pPr lvl="1"/>
            <a:r>
              <a:rPr lang="en-US" dirty="0"/>
              <a:t>“Green" means mold contains moisture at time of pouring  </a:t>
            </a:r>
          </a:p>
          <a:p>
            <a:r>
              <a:rPr lang="en-US" dirty="0"/>
              <a:t>Dry‑sand mold - organic binders rather than clay</a:t>
            </a:r>
          </a:p>
          <a:p>
            <a:pPr lvl="1"/>
            <a:r>
              <a:rPr lang="en-US" dirty="0"/>
              <a:t>Mold is baked to improve strength </a:t>
            </a:r>
          </a:p>
          <a:p>
            <a:r>
              <a:rPr lang="en-US" dirty="0"/>
              <a:t>Skin‑dried mold - drying mold cavity surface of a green‑sand mold to a depth of 10 to 25 mm, using torches or heating lamps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283055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Buoyancy in a </a:t>
            </a:r>
            <a:br>
              <a:rPr lang="en-US"/>
            </a:br>
            <a:r>
              <a:rPr lang="en-US"/>
              <a:t>Sand Casting Operation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During pouring, buoyancy of the molten metal tends to displace the core, which can cause casting to be defective</a:t>
            </a:r>
          </a:p>
          <a:p>
            <a:r>
              <a:rPr lang="en-US" dirty="0"/>
              <a:t>Force tending to lift core = weight of displaced liquid less the weight of core itself  </a:t>
            </a:r>
          </a:p>
          <a:p>
            <a:pPr lvl="2">
              <a:buFont typeface="Wingdings" pitchFamily="2" charset="2"/>
              <a:buNone/>
            </a:pPr>
            <a:r>
              <a:rPr lang="en-US" i="1" dirty="0" err="1"/>
              <a:t>F</a:t>
            </a:r>
            <a:r>
              <a:rPr lang="en-US" i="1" baseline="-25000" dirty="0" err="1"/>
              <a:t>b</a:t>
            </a:r>
            <a:r>
              <a:rPr lang="en-US" dirty="0"/>
              <a:t> = </a:t>
            </a:r>
            <a:r>
              <a:rPr lang="en-US" i="1" dirty="0" err="1"/>
              <a:t>W</a:t>
            </a:r>
            <a:r>
              <a:rPr lang="en-US" i="1" baseline="-25000" dirty="0" err="1"/>
              <a:t>m</a:t>
            </a:r>
            <a:r>
              <a:rPr lang="en-US" dirty="0"/>
              <a:t> ‑ </a:t>
            </a:r>
            <a:r>
              <a:rPr lang="en-US" i="1" dirty="0" err="1"/>
              <a:t>W</a:t>
            </a:r>
            <a:r>
              <a:rPr lang="en-US" i="1" baseline="-25000" dirty="0" err="1"/>
              <a:t>c</a:t>
            </a:r>
            <a:r>
              <a:rPr lang="en-US" dirty="0"/>
              <a:t> 	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where </a:t>
            </a:r>
            <a:r>
              <a:rPr lang="en-US" i="1" dirty="0" err="1"/>
              <a:t>F</a:t>
            </a:r>
            <a:r>
              <a:rPr lang="en-US" i="1" baseline="-25000" dirty="0" err="1"/>
              <a:t>b</a:t>
            </a:r>
            <a:r>
              <a:rPr lang="en-US" dirty="0"/>
              <a:t> = buoyancy force; </a:t>
            </a:r>
            <a:r>
              <a:rPr lang="en-US" i="1" dirty="0" err="1"/>
              <a:t>W</a:t>
            </a:r>
            <a:r>
              <a:rPr lang="en-US" i="1" baseline="-25000" dirty="0" err="1"/>
              <a:t>m</a:t>
            </a:r>
            <a:r>
              <a:rPr lang="en-US" dirty="0"/>
              <a:t> = weight of molten metal displaced; and </a:t>
            </a:r>
            <a:r>
              <a:rPr lang="en-US" i="1" dirty="0" err="1"/>
              <a:t>W</a:t>
            </a:r>
            <a:r>
              <a:rPr lang="en-US" i="1" baseline="-25000" dirty="0" err="1"/>
              <a:t>c</a:t>
            </a:r>
            <a:r>
              <a:rPr lang="en-US" dirty="0"/>
              <a:t> = weight of core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092462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gBook-4e">
  <a:themeElements>
    <a:clrScheme name="MfgBook-4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fgBook-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fgBook-4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gBook-4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Data\Microsoft\Templates\MfgBook-4e.pot</Template>
  <TotalTime>413</TotalTime>
  <Words>304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MfgBook-4e</vt:lpstr>
      <vt:lpstr>Lecture Three Desirable Mold Properties</vt:lpstr>
      <vt:lpstr>Foundry Sand </vt:lpstr>
      <vt:lpstr>Binders Used with  Foundry Sand</vt:lpstr>
      <vt:lpstr>Types of Sand Mold</vt:lpstr>
      <vt:lpstr>Buoyancy in a  Sand Casting Operation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METAL CASTING</dc:title>
  <dc:creator>Mikell P. Groover</dc:creator>
  <cp:lastModifiedBy>Dr-jabar</cp:lastModifiedBy>
  <cp:revision>51</cp:revision>
  <dcterms:created xsi:type="dcterms:W3CDTF">2001-08-27T08:57:30Z</dcterms:created>
  <dcterms:modified xsi:type="dcterms:W3CDTF">2018-12-05T18:31:36Z</dcterms:modified>
</cp:coreProperties>
</file>